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1270000" y="4222750"/>
            <a:ext cx="10464800" cy="774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yuanzhijia@yidengxuetang.com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9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g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g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tif"/><Relationship Id="rId4" Type="http://schemas.openxmlformats.org/officeDocument/2006/relationships/image" Target="../media/image5.png"/><Relationship Id="rId5" Type="http://schemas.openxmlformats.org/officeDocument/2006/relationships/image" Target="../media/image3.tif"/><Relationship Id="rId6" Type="http://schemas.openxmlformats.org/officeDocument/2006/relationships/image" Target="../media/image6.png"/><Relationship Id="rId7" Type="http://schemas.openxmlformats.org/officeDocument/2006/relationships/image" Target="../media/image4.tif"/><Relationship Id="rId8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3D技术在前端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3D技术在前端</a:t>
            </a:r>
          </a:p>
          <a:p>
            <a: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pPr>
            <a:r>
              <a:t>应用和发展</a:t>
            </a:r>
          </a:p>
        </p:txBody>
      </p:sp>
      <p:sp>
        <p:nvSpPr>
          <p:cNvPr id="120" name="yuanzhijia@yidengxuetang.com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latin typeface="Chalkduster"/>
                <a:ea typeface="Chalkduster"/>
                <a:cs typeface="Chalkduster"/>
                <a:sym typeface="Chalkduster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yuanzhijia@yidengxuetang.com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indow.addEventListener(“deviceorientation”, function(event) {…"/>
          <p:cNvSpPr txBox="1"/>
          <p:nvPr/>
        </p:nvSpPr>
        <p:spPr>
          <a:xfrm>
            <a:off x="463154" y="3303754"/>
            <a:ext cx="11734615" cy="2645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window.addEventListener(“deviceorientation”, function(event) {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// 处理event.alpha、event.beta及event.gamma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}, true);</a:t>
            </a:r>
          </a:p>
        </p:txBody>
      </p:sp>
      <p:sp>
        <p:nvSpPr>
          <p:cNvPr id="156" name="获取旋转角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获取旋转角度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获取旋转角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获取旋转角度</a:t>
            </a:r>
          </a:p>
        </p:txBody>
      </p:sp>
      <p:pic>
        <p:nvPicPr>
          <p:cNvPr id="159" name="pasted-image.tiff" descr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7868" y="514570"/>
            <a:ext cx="2327252" cy="1637860"/>
          </a:xfrm>
          <a:prstGeom prst="rect">
            <a:avLst/>
          </a:prstGeom>
        </p:spPr>
      </p:pic>
      <p:pic>
        <p:nvPicPr>
          <p:cNvPr id="160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rcRect l="0" t="0" r="0" b="7599"/>
          <a:stretch>
            <a:fillRect/>
          </a:stretch>
        </p:blipFill>
        <p:spPr>
          <a:xfrm>
            <a:off x="866042" y="818661"/>
            <a:ext cx="5270501" cy="455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rcRect l="0" t="0" r="0" b="7803"/>
          <a:stretch>
            <a:fillRect/>
          </a:stretch>
        </p:blipFill>
        <p:spPr>
          <a:xfrm>
            <a:off x="6321180" y="1490784"/>
            <a:ext cx="5270501" cy="454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815080" y="5292487"/>
            <a:ext cx="4664970" cy="436146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z轴为轴，alpha的作用域为(0, 360)。…"/>
          <p:cNvSpPr txBox="1"/>
          <p:nvPr/>
        </p:nvSpPr>
        <p:spPr>
          <a:xfrm>
            <a:off x="5766503" y="6971665"/>
            <a:ext cx="7234835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200">
                <a:latin typeface="YuppySC-Regular"/>
                <a:ea typeface="YuppySC-Regular"/>
                <a:cs typeface="YuppySC-Regular"/>
                <a:sym typeface="YuppySC-Regular"/>
              </a:defRPr>
            </a:pPr>
            <a:r>
              <a:t>z轴为轴，alpha的作用域为(0, 360)。</a:t>
            </a:r>
          </a:p>
          <a:p>
            <a:pPr algn="l">
              <a:defRPr sz="3200">
                <a:latin typeface="YuppySC-Regular"/>
                <a:ea typeface="YuppySC-Regular"/>
                <a:cs typeface="YuppySC-Regular"/>
                <a:sym typeface="YuppySC-Regular"/>
              </a:defRPr>
            </a:pPr>
            <a:r>
              <a:t>x轴为轴，beta的作用域为(-180, 180)。</a:t>
            </a:r>
          </a:p>
          <a:p>
            <a:pPr algn="l">
              <a:defRPr sz="3200">
                <a:latin typeface="YuppySC-Regular"/>
                <a:ea typeface="YuppySC-Regular"/>
                <a:cs typeface="YuppySC-Regular"/>
                <a:sym typeface="YuppySC-Regular"/>
              </a:defRPr>
            </a:pPr>
            <a:r>
              <a:t>y轴为轴，gamma的作用域为(-90, 90)。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4"/>
      <p:bldP build="whole" bldLvl="1" animBg="1" rev="0" advAuto="0" spid="162" grpId="3"/>
      <p:bldP build="whole" bldLvl="1" animBg="1" rev="0" advAuto="0" spid="161" grpId="2"/>
      <p:bldP build="whole" bldLvl="1" animBg="1" rev="0" advAuto="0" spid="16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window.addEventListener(“compassneedscalibration&quot;, function(event) {…"/>
          <p:cNvSpPr txBox="1"/>
          <p:nvPr/>
        </p:nvSpPr>
        <p:spPr>
          <a:xfrm>
            <a:off x="447523" y="2054848"/>
            <a:ext cx="11734615" cy="5143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window.addEventListener(“compassneedscalibration", function(event) {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alert('您的罗盘需要校准');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   event.preventDefault();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}, true);</a:t>
            </a:r>
          </a:p>
        </p:txBody>
      </p:sp>
      <p:sp>
        <p:nvSpPr>
          <p:cNvPr id="166" name="获取罗盘校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获取罗盘校准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window.addEventListener(&quot;devicemotion&quot;, function(event) {…"/>
          <p:cNvSpPr txBox="1"/>
          <p:nvPr/>
        </p:nvSpPr>
        <p:spPr>
          <a:xfrm>
            <a:off x="635092" y="2532791"/>
            <a:ext cx="11734615" cy="641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window.addEventListener("devicemotion", function(event) {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// 处理event.acceleration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//	x(y,z):设备在x(y,z)方向上的移动加速度值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//event.accelerationIncludingGravity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//考虑了重力加速度后设备在x(y,z)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 // event.rotationRate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	//alpha,beta,gamma:设备绕x,y,z轴旋转的角度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 }, true);</a:t>
            </a:r>
          </a:p>
        </p:txBody>
      </p:sp>
      <p:sp>
        <p:nvSpPr>
          <p:cNvPr id="169" name="获取重力加速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获取重力加速度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重力加速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重力加速度</a:t>
            </a:r>
          </a:p>
        </p:txBody>
      </p:sp>
      <p:sp>
        <p:nvSpPr>
          <p:cNvPr id="172" name="重力加速度（Gravitational acceleration）是一个物体受重力作用的情况下所具有的加速度。…"/>
          <p:cNvSpPr txBox="1"/>
          <p:nvPr/>
        </p:nvSpPr>
        <p:spPr>
          <a:xfrm>
            <a:off x="851841" y="3238500"/>
            <a:ext cx="11301118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YuppySC-Regular"/>
                <a:ea typeface="YuppySC-Regular"/>
                <a:cs typeface="YuppySC-Regular"/>
                <a:sym typeface="YuppySC-Regular"/>
              </a:defRPr>
            </a:pPr>
            <a:r>
              <a:t>重力加速度（Gravitational acceleration）是一个物体受重力作用的情况下所具有的加速度。 </a:t>
            </a:r>
          </a:p>
          <a:p>
            <a:pPr algn="l">
              <a:defRPr>
                <a:latin typeface="YuppySC-Regular"/>
                <a:ea typeface="YuppySC-Regular"/>
                <a:cs typeface="YuppySC-Regular"/>
                <a:sym typeface="YuppySC-Regular"/>
              </a:defRPr>
            </a:pPr>
          </a:p>
          <a:p>
            <a:pPr algn="l">
              <a:defRPr>
                <a:latin typeface="YuppySC-Regular"/>
                <a:ea typeface="YuppySC-Regular"/>
                <a:cs typeface="YuppySC-Regular"/>
                <a:sym typeface="YuppySC-Regular"/>
              </a:defRPr>
            </a:pPr>
            <a:r>
              <a:t>与位置有关；（G=mg) （其中g=9.80665 m/s^2，为标准重力加速度）</a:t>
            </a:r>
          </a:p>
        </p:txBody>
      </p:sp>
      <p:pic>
        <p:nvPicPr>
          <p:cNvPr id="17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4488472" y="6027615"/>
            <a:ext cx="1457719" cy="889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摇一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摇一摇</a:t>
            </a:r>
          </a:p>
        </p:txBody>
      </p:sp>
      <p:sp>
        <p:nvSpPr>
          <p:cNvPr id="176" name="var speed = 30;//speed…"/>
          <p:cNvSpPr txBox="1"/>
          <p:nvPr/>
        </p:nvSpPr>
        <p:spPr>
          <a:xfrm>
            <a:off x="145747" y="2011092"/>
            <a:ext cx="12655377" cy="771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var speed = 30;//speed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var x = y = z = lastX = lastY = lastZ = 0;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function deviceMotionHandler(eventData) {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var acceleration =event.accelerationIncludingGravity;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x = acceleration.x;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y = acceleration.y;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z = acceleration.z;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if(Math.abs(x-lastX) &gt; speed || Math.abs(y-lastY) &gt; speed || Math.abs(z-lastZ) &gt; speed) {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//简单的摇一摇触发代码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    alert(1);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       }</a:t>
            </a:r>
          </a:p>
          <a:p>
            <a:pPr algn="l">
              <a:defRPr sz="3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 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SS3 3D模型"/>
          <p:cNvSpPr txBox="1"/>
          <p:nvPr>
            <p:ph type="title"/>
          </p:nvPr>
        </p:nvSpPr>
        <p:spPr>
          <a:xfrm>
            <a:off x="952500" y="3302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CSS3 3D模型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014" y="290433"/>
            <a:ext cx="11858772" cy="9172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球面投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球面投影</a:t>
            </a:r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305050"/>
            <a:ext cx="8890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在三维空间，每个 3D 模型都等同于一个多面体（即 3D 模型只能由不弯曲的平面组成）。你只能以一个正多边形表示圆：边越多，圆就越“完美”。"/>
          <p:cNvSpPr txBox="1"/>
          <p:nvPr/>
        </p:nvSpPr>
        <p:spPr>
          <a:xfrm>
            <a:off x="890495" y="7612673"/>
            <a:ext cx="11505163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200"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在三维空间，每个 3D 模型都等同于一个多面体（即 3D 模型只能由不弯曲的平面组成）。你只能以一个正多边形表示圆：边越多，圆就越“完美”。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球面投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球面投影</a:t>
            </a:r>
          </a:p>
        </p:txBody>
      </p:sp>
      <p:pic>
        <p:nvPicPr>
          <p:cNvPr id="18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2473049"/>
            <a:ext cx="11099800" cy="5841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绚丽的3D空间、强劲的音乐节奏；…"/>
          <p:cNvSpPr txBox="1"/>
          <p:nvPr/>
        </p:nvSpPr>
        <p:spPr>
          <a:xfrm>
            <a:off x="440561" y="1072797"/>
            <a:ext cx="12123678" cy="7608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5400">
                <a:latin typeface="叶根友毛笔行书"/>
                <a:ea typeface="叶根友毛笔行书"/>
                <a:cs typeface="叶根友毛笔行书"/>
                <a:sym typeface="叶根友毛笔行书"/>
              </a:defRPr>
            </a:pPr>
            <a:r>
              <a:t>绚丽的3D空间、强劲的音乐节奏；</a:t>
            </a:r>
          </a:p>
          <a:p>
            <a:pPr algn="l">
              <a:defRPr sz="5400">
                <a:latin typeface="叶根友毛笔行书"/>
                <a:ea typeface="叶根友毛笔行书"/>
                <a:cs typeface="叶根友毛笔行书"/>
                <a:sym typeface="叶根友毛笔行书"/>
              </a:defRPr>
            </a:pPr>
            <a:r>
              <a:t>震撼的视觉表现、流畅的用户操控……</a:t>
            </a:r>
          </a:p>
          <a:p>
            <a:pPr algn="l">
              <a:defRPr sz="5400">
                <a:latin typeface="叶根友毛笔行书"/>
                <a:ea typeface="叶根友毛笔行书"/>
                <a:cs typeface="叶根友毛笔行书"/>
                <a:sym typeface="叶根友毛笔行书"/>
              </a:defRPr>
            </a:pPr>
          </a:p>
          <a:p>
            <a:pPr algn="l">
              <a:defRPr sz="5400">
                <a:latin typeface="叶根友毛笔行书"/>
                <a:ea typeface="叶根友毛笔行书"/>
                <a:cs typeface="叶根友毛笔行书"/>
                <a:sym typeface="叶根友毛笔行书"/>
              </a:defRPr>
            </a:pPr>
            <a:r>
              <a:t>这样傲娇的作品表现形式，在 </a:t>
            </a:r>
            <a:r>
              <a:rPr>
                <a:latin typeface="YuKyokasho Medium"/>
                <a:ea typeface="YuKyokasho Medium"/>
                <a:cs typeface="YuKyokasho Medium"/>
                <a:sym typeface="YuKyokasho Medium"/>
              </a:rPr>
              <a:t>2016</a:t>
            </a:r>
            <a:r>
              <a:t> 年微信朋友圈刮起一阵又一阵 </a:t>
            </a:r>
            <a:r>
              <a:rPr>
                <a:latin typeface="YuKyokasho Medium"/>
                <a:ea typeface="YuKyokasho Medium"/>
                <a:cs typeface="YuKyokasho Medium"/>
                <a:sym typeface="YuKyokasho Medium"/>
              </a:rPr>
              <a:t>H5</a:t>
            </a:r>
            <a:r>
              <a:t> 旋风~~人们欣赏过后，不禁啧啧称奇！这样华丽丽的表现形式，让人惊叹之余更引发好奇：这是怎么做出来的？完全由前端去实现吗？要怎么做呢？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0" dur="10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5" dur="10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球面投影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球面投影</a:t>
            </a:r>
          </a:p>
        </p:txBody>
      </p:sp>
      <p:pic>
        <p:nvPicPr>
          <p:cNvPr id="190" name="pasted-image.tiff" descr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641" y="2208520"/>
            <a:ext cx="12010918" cy="672823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比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比较</a:t>
            </a:r>
          </a:p>
        </p:txBody>
      </p:sp>
      <p:pic>
        <p:nvPicPr>
          <p:cNvPr id="193" name="pasted-image.tiff" descr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0994" y="2230353"/>
            <a:ext cx="11508212" cy="700739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效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效果</a:t>
            </a:r>
          </a:p>
        </p:txBody>
      </p:sp>
      <p:pic>
        <p:nvPicPr>
          <p:cNvPr id="196" name="wKiom1gO9liRebCOAAKmAyc9Ux8911.gif" descr="wKiom1gO9liRebCOAAKmAyc9Ux891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190" y="3353353"/>
            <a:ext cx="5830015" cy="41205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6200" dist="50800" dir="3180000">
              <a:srgbClr val="000000">
                <a:alpha val="50000"/>
              </a:srgbClr>
            </a:outerShdw>
          </a:effectLst>
        </p:spPr>
      </p:pic>
      <p:pic>
        <p:nvPicPr>
          <p:cNvPr id="197" name="ScreenFlow.mp4" descr="ScreenFlow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6194159" y="3353353"/>
            <a:ext cx="6592858" cy="4120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6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公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公式</a:t>
            </a:r>
          </a:p>
        </p:txBody>
      </p:sp>
      <p:pic>
        <p:nvPicPr>
          <p:cNvPr id="200" name="pasted-image.tiff" descr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730" y="2581855"/>
            <a:ext cx="6807201" cy="5067301"/>
          </a:xfrm>
          <a:prstGeom prst="rect">
            <a:avLst/>
          </a:prstGeom>
        </p:spPr>
      </p:pic>
      <p:pic>
        <p:nvPicPr>
          <p:cNvPr id="201" name="pasted-image.tiff" descr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23957" y="2581855"/>
            <a:ext cx="4334779" cy="50673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2"/>
      <p:bldP build="whole" bldLvl="1" animBg="1" rev="0" advAuto="0" spid="20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效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效果</a:t>
            </a:r>
          </a:p>
        </p:txBody>
      </p:sp>
      <p:pic>
        <p:nvPicPr>
          <p:cNvPr id="204" name="expand4.gif" descr="expand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2919" y="2691423"/>
            <a:ext cx="6113752" cy="6097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淘宝造物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淘宝造物节</a:t>
            </a:r>
          </a:p>
        </p:txBody>
      </p:sp>
      <p:pic>
        <p:nvPicPr>
          <p:cNvPr id="207" name="pasted-image.tiff" descr="pasted-image.tif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2497503"/>
            <a:ext cx="12649200" cy="5715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一起摇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一起摇摆</a:t>
            </a:r>
          </a:p>
        </p:txBody>
      </p:sp>
      <p:pic>
        <p:nvPicPr>
          <p:cNvPr id="210" name="145464077236880764.GIF" descr="14546407723688076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1150" y="2495550"/>
            <a:ext cx="4762500" cy="4762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集合Touch事件"/>
          <p:cNvSpPr txBox="1"/>
          <p:nvPr>
            <p:ph type="title"/>
          </p:nvPr>
        </p:nvSpPr>
        <p:spPr>
          <a:xfrm>
            <a:off x="952500" y="3302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集合Touch事件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viewer.on('touchstart', function(e) {…"/>
          <p:cNvSpPr txBox="1"/>
          <p:nvPr/>
        </p:nvSpPr>
        <p:spPr>
          <a:xfrm>
            <a:off x="329960" y="761999"/>
            <a:ext cx="12344879" cy="822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viewer.on('touchstart', function(e) {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x1 = e.targetTouches[0].pageX;  //$(this).offset().left;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y1 = e.targetTouches[0].pageY;  //$(this).offset().top;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});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viewer.on('touchmove',function(){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var dist_x = x2 - x1,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dist_y = y2 - y1,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deg_x = Math.atan2(dist_y, perspective) / Math.PI * 180,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deg_y = -Math.atan2(dist_x, perspective) / Math.PI * 180,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i,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c_x_deg += deg_x;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c_y_deg += deg_y;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cube.css('transform', 'rotateX(' + deg_x + 'deg) rotateY(' + deg_y + 'deg)');</a:t>
            </a:r>
          </a:p>
          <a:p>
            <a:pPr algn="l">
              <a:defRPr sz="29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})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SS3D库"/>
          <p:cNvSpPr txBox="1"/>
          <p:nvPr>
            <p:ph type="title"/>
          </p:nvPr>
        </p:nvSpPr>
        <p:spPr>
          <a:xfrm>
            <a:off x="952500" y="3302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CSS3D库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课程大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/>
            <a:r>
              <a:t>课程大纲</a:t>
            </a:r>
          </a:p>
        </p:txBody>
      </p:sp>
      <p:sp>
        <p:nvSpPr>
          <p:cNvPr id="125" name="HTML5陀螺仪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defRPr b="1" sz="4200">
                <a:latin typeface="MLingWaiMedium-SC"/>
                <a:ea typeface="MLingWaiMedium-SC"/>
                <a:cs typeface="MLingWaiMedium-SC"/>
                <a:sym typeface="MLingWaiMedium-SC"/>
              </a:defRPr>
            </a:pPr>
            <a:r>
              <a:t>HTML5陀螺仪</a:t>
            </a:r>
          </a:p>
          <a:p>
            <a:pPr>
              <a:defRPr b="1" sz="4200">
                <a:latin typeface="MLingWaiMedium-SC"/>
                <a:ea typeface="MLingWaiMedium-SC"/>
                <a:cs typeface="MLingWaiMedium-SC"/>
                <a:sym typeface="MLingWaiMedium-SC"/>
              </a:defRPr>
            </a:pPr>
            <a:r>
              <a:t>CSS3 3D模型</a:t>
            </a:r>
          </a:p>
          <a:p>
            <a:pPr>
              <a:defRPr b="1" sz="4200">
                <a:latin typeface="MLingWaiMedium-SC"/>
                <a:ea typeface="MLingWaiMedium-SC"/>
                <a:cs typeface="MLingWaiMedium-SC"/>
                <a:sym typeface="MLingWaiMedium-SC"/>
              </a:defRPr>
            </a:pPr>
            <a:r>
              <a:t>结合Touch事件</a:t>
            </a:r>
          </a:p>
          <a:p>
            <a:pPr>
              <a:defRPr b="1" sz="4200">
                <a:latin typeface="MLingWaiMedium-SC"/>
                <a:ea typeface="MLingWaiMedium-SC"/>
                <a:cs typeface="MLingWaiMedium-SC"/>
                <a:sym typeface="MLingWaiMedium-SC"/>
              </a:defRPr>
            </a:pPr>
            <a:r>
              <a:t>CSS3D库</a:t>
            </a:r>
          </a:p>
          <a:p>
            <a:pPr>
              <a:defRPr b="1" sz="4200">
                <a:latin typeface="MLingWaiMedium-SC"/>
                <a:ea typeface="MLingWaiMedium-SC"/>
                <a:cs typeface="MLingWaiMedium-SC"/>
                <a:sym typeface="MLingWaiMedium-SC"/>
              </a:defRPr>
            </a:pPr>
            <a:r>
              <a:t>JS类库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ss3d-engine"/>
          <p:cNvSpPr txBox="1"/>
          <p:nvPr/>
        </p:nvSpPr>
        <p:spPr>
          <a:xfrm>
            <a:off x="3498239" y="761603"/>
            <a:ext cx="5476876" cy="9151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css3d-engine</a:t>
            </a:r>
          </a:p>
        </p:txBody>
      </p:sp>
      <p:sp>
        <p:nvSpPr>
          <p:cNvPr id="219" name="var s = new C3D.Stage();…"/>
          <p:cNvSpPr txBox="1"/>
          <p:nvPr/>
        </p:nvSpPr>
        <p:spPr>
          <a:xfrm>
            <a:off x="2525414" y="2024917"/>
            <a:ext cx="8333321" cy="743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var s = new C3D.Stage();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s.size(window.innerWidth, window.innerHeight).material({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color: "#cccccc"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}).update();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document.getElementById('main').appendChild(s.el);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//创建1个立方体放入场景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var c = new C3D.Skybox();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c.size(1024).position(0, 0, 0).material({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front: {image: "images/cube_FR.jpg"},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back: {image: "images/cube_BK.jpg"},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left: {image: "images/cube_LF.jpg"},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right: {image: "images/cube_RT.jpg"},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up: {image: "images/cube_UP.jpg"},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down: {image: "images/cube_DN.jpg"},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}).update();</a:t>
            </a:r>
          </a:p>
          <a:p>
            <a:pPr algn="l">
              <a:defRPr sz="23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s.addChild(c);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JavaScript库"/>
          <p:cNvSpPr txBox="1"/>
          <p:nvPr>
            <p:ph type="title"/>
          </p:nvPr>
        </p:nvSpPr>
        <p:spPr>
          <a:xfrm>
            <a:off x="952500" y="3302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JavaScript库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asted-image.tiff" descr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6512" y="2175512"/>
            <a:ext cx="5377176" cy="53898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代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代码</a:t>
            </a:r>
          </a:p>
        </p:txBody>
      </p:sp>
      <p:sp>
        <p:nvSpPr>
          <p:cNvPr id="226" name="&lt;ul id=&quot;scene&quot;&gt;…"/>
          <p:cNvSpPr txBox="1"/>
          <p:nvPr/>
        </p:nvSpPr>
        <p:spPr>
          <a:xfrm>
            <a:off x="787648" y="2242127"/>
            <a:ext cx="11008338" cy="645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&lt;ul id="scene"&gt;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&lt;li class="layer" data-depth=“0.00"&gt;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 &lt;img src=“layer1.png"&gt;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&lt;/li&gt;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&lt;li class="layer" data-depth=“0.20"&gt;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&lt;img src="layer2.png"&gt;&lt;/li&gt;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&lt;li class="layer" data-depth=“0.40"&gt;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    &lt;img src=“layer3.png"&gt;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  &lt;/li&gt;</a:t>
            </a:r>
          </a:p>
          <a:p>
            <a:pPr algn="l">
              <a:defRPr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&lt;/ul&gt;</a:t>
            </a:r>
          </a:p>
        </p:txBody>
      </p:sp>
      <p:grpSp>
        <p:nvGrpSpPr>
          <p:cNvPr id="229" name="var scene = document.getElementById('scene');…"/>
          <p:cNvGrpSpPr/>
          <p:nvPr/>
        </p:nvGrpSpPr>
        <p:grpSpPr>
          <a:xfrm>
            <a:off x="4554016" y="7774283"/>
            <a:ext cx="8062021" cy="1143001"/>
            <a:chOff x="0" y="0"/>
            <a:chExt cx="8062019" cy="1143000"/>
          </a:xfrm>
        </p:grpSpPr>
        <p:sp>
          <p:nvSpPr>
            <p:cNvPr id="228" name="var scene = document.getElementById('scene');…"/>
            <p:cNvSpPr/>
            <p:nvPr/>
          </p:nvSpPr>
          <p:spPr>
            <a:xfrm>
              <a:off x="25400" y="25400"/>
              <a:ext cx="8011220" cy="1092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b="1" sz="2600">
                  <a:solidFill>
                    <a:schemeClr val="accent3">
                      <a:hueOff val="-499813"/>
                      <a:satOff val="-5228"/>
                      <a:lumOff val="24899"/>
                    </a:schemeClr>
                  </a:solidFill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var scene = document.getElementById('scene');</a:t>
              </a:r>
            </a:p>
            <a:p>
              <a:pPr algn="l">
                <a:defRPr b="1" sz="2600">
                  <a:solidFill>
                    <a:schemeClr val="accent3">
                      <a:hueOff val="-499813"/>
                      <a:satOff val="-5228"/>
                      <a:lumOff val="24899"/>
                    </a:schemeClr>
                  </a:solidFill>
                  <a:latin typeface="Comic Sans MS"/>
                  <a:ea typeface="Comic Sans MS"/>
                  <a:cs typeface="Comic Sans MS"/>
                  <a:sym typeface="Comic Sans MS"/>
                </a:defRPr>
              </a:pPr>
              <a:r>
                <a:t>var parallax = new Parallax(scene);</a:t>
              </a:r>
            </a:p>
          </p:txBody>
        </p:sp>
        <p:pic>
          <p:nvPicPr>
            <p:cNvPr id="227" name="var scene = document.getElementById('scene');…" descr="var scene = document.getElementById('scene');…"/>
            <p:cNvPicPr>
              <a:picLocks noChangeAspect="0"/>
            </p:cNvPicPr>
            <p:nvPr/>
          </p:nvPicPr>
          <p:blipFill>
            <a:blip r:embed="rId2">
              <a:alphaModFix amt="71000"/>
              <a:extLst/>
            </a:blip>
            <a:stretch>
              <a:fillRect/>
            </a:stretch>
          </p:blipFill>
          <p:spPr>
            <a:xfrm>
              <a:off x="-1" y="0"/>
              <a:ext cx="8062021" cy="11430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hanks~"/>
          <p:cNvSpPr txBox="1"/>
          <p:nvPr>
            <p:ph type="title"/>
          </p:nvPr>
        </p:nvSpPr>
        <p:spPr>
          <a:xfrm>
            <a:off x="952500" y="3423537"/>
            <a:ext cx="11099800" cy="2159001"/>
          </a:xfrm>
          <a:prstGeom prst="rect">
            <a:avLst/>
          </a:prstGeom>
        </p:spPr>
        <p:txBody>
          <a:bodyPr/>
          <a:lstStyle>
            <a:lvl1pPr>
              <a:defRPr>
                <a:latin typeface="Chalkduster"/>
                <a:ea typeface="Chalkduster"/>
                <a:cs typeface="Chalkduster"/>
                <a:sym typeface="Chalkduster"/>
              </a:defRPr>
            </a:lvl1pPr>
          </a:lstStyle>
          <a:p>
            <a:pPr/>
            <a:r>
              <a:t>Thanks~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HTML5陀螺仪"/>
          <p:cNvSpPr txBox="1"/>
          <p:nvPr>
            <p:ph type="title"/>
          </p:nvPr>
        </p:nvSpPr>
        <p:spPr>
          <a:xfrm>
            <a:off x="952500" y="33020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latin typeface="Hannotate SC Regular"/>
                <a:ea typeface="Hannotate SC Regular"/>
                <a:cs typeface="Hannotate SC Regular"/>
                <a:sym typeface="Hannotate SC Regular"/>
              </a:defRPr>
            </a:lvl1pPr>
          </a:lstStyle>
          <a:p>
            <a:pPr/>
            <a:r>
              <a:t>HTML5陀螺仪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pasted-image.tiff"/>
          <p:cNvGrpSpPr/>
          <p:nvPr/>
        </p:nvGrpSpPr>
        <p:grpSpPr>
          <a:xfrm>
            <a:off x="3285619" y="1062218"/>
            <a:ext cx="5982451" cy="7934267"/>
            <a:chOff x="0" y="0"/>
            <a:chExt cx="5982449" cy="7934266"/>
          </a:xfrm>
        </p:grpSpPr>
        <p:pic>
          <p:nvPicPr>
            <p:cNvPr id="13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39700" y="165100"/>
              <a:ext cx="5703050" cy="76040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9" name="pasted-image.tiff" descr="pasted-image.tiff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982450" cy="79342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陀螺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陀螺仪</a:t>
            </a:r>
          </a:p>
        </p:txBody>
      </p:sp>
      <p:sp>
        <p:nvSpPr>
          <p:cNvPr id="134" name="陀螺仪又叫角速度传感器，是不同于加速度计（G-sensor）的，他的测量物理量是偏转、倾斜时的转动角速度。在手机上，仅用加速度计没办法测量或重构出完整的3D动作，测不到转动的动作的，G-sensor只能检测轴向的线性动作。但陀螺仪则可以对转动、偏转的动作做很好的测量，这样就可以精确分析判断出使用者的实际动作。而后根据动作，可以对手机做相应的操作！"/>
          <p:cNvSpPr txBox="1"/>
          <p:nvPr/>
        </p:nvSpPr>
        <p:spPr>
          <a:xfrm>
            <a:off x="769328" y="2566376"/>
            <a:ext cx="11734615" cy="5308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>
                <a:latin typeface="HanziPen SC Regular"/>
                <a:ea typeface="HanziPen SC Regular"/>
                <a:cs typeface="HanziPen SC Regular"/>
                <a:sym typeface="HanziPen SC Regular"/>
              </a:defRPr>
            </a:lvl1pPr>
          </a:lstStyle>
          <a:p>
            <a:pPr/>
            <a:r>
              <a:t>陀螺仪又叫角速度传感器，是不同于加速度计（G-sensor）的，他的测量物理量是偏转、倾斜时的转动角速度。在手机上，仅用加速度计没办法测量或重构出完整的3D动作，测不到转动的动作的，G-sensor只能检测轴向的线性动作。但陀螺仪则可以对转动、偏转的动作做很好的测量，这样就可以精确分析判断出使用者的实际动作。而后根据动作，可以对手机做相应的操作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asted-image.tiff" descr="pasted-image.tif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99716" y="3048220"/>
            <a:ext cx="8845282" cy="5655393"/>
          </a:xfrm>
          <a:prstGeom prst="rect">
            <a:avLst/>
          </a:prstGeom>
        </p:spPr>
      </p:pic>
      <p:sp>
        <p:nvSpPr>
          <p:cNvPr id="137" name="陀螺仪角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YuppySC-Regular"/>
                <a:ea typeface="YuppySC-Regular"/>
                <a:cs typeface="YuppySC-Regular"/>
                <a:sym typeface="YuppySC-Regular"/>
              </a:defRPr>
            </a:lvl1pPr>
          </a:lstStyle>
          <a:p>
            <a:pPr/>
            <a:r>
              <a:t>陀螺仪角度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pasted-image.tiff"/>
          <p:cNvGrpSpPr/>
          <p:nvPr/>
        </p:nvGrpSpPr>
        <p:grpSpPr>
          <a:xfrm>
            <a:off x="1200943" y="97020"/>
            <a:ext cx="4763509" cy="4814309"/>
            <a:chOff x="0" y="0"/>
            <a:chExt cx="4763507" cy="4814307"/>
          </a:xfrm>
        </p:grpSpPr>
        <p:pic>
          <p:nvPicPr>
            <p:cNvPr id="14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65100"/>
              <a:ext cx="4484108" cy="44841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9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63508" cy="4814308"/>
            </a:xfrm>
            <a:prstGeom prst="rect">
              <a:avLst/>
            </a:prstGeom>
            <a:effectLst/>
          </p:spPr>
        </p:pic>
      </p:grpSp>
      <p:grpSp>
        <p:nvGrpSpPr>
          <p:cNvPr id="144" name="pasted-image.tiff"/>
          <p:cNvGrpSpPr/>
          <p:nvPr/>
        </p:nvGrpSpPr>
        <p:grpSpPr>
          <a:xfrm>
            <a:off x="6600092" y="87923"/>
            <a:ext cx="4781704" cy="4832503"/>
            <a:chOff x="0" y="0"/>
            <a:chExt cx="4781702" cy="4832502"/>
          </a:xfrm>
        </p:grpSpPr>
        <p:pic>
          <p:nvPicPr>
            <p:cNvPr id="143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9700" y="165100"/>
              <a:ext cx="4502303" cy="45023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2" name="pasted-image.tiff" descr="pasted-image.tiff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781703" cy="4832503"/>
            </a:xfrm>
            <a:prstGeom prst="rect">
              <a:avLst/>
            </a:prstGeom>
            <a:effectLst/>
          </p:spPr>
        </p:pic>
      </p:grpSp>
      <p:grpSp>
        <p:nvGrpSpPr>
          <p:cNvPr id="147" name="pasted-image.tiff"/>
          <p:cNvGrpSpPr/>
          <p:nvPr/>
        </p:nvGrpSpPr>
        <p:grpSpPr>
          <a:xfrm>
            <a:off x="1200943" y="4940269"/>
            <a:ext cx="4763509" cy="4814309"/>
            <a:chOff x="0" y="0"/>
            <a:chExt cx="4763507" cy="4814307"/>
          </a:xfrm>
        </p:grpSpPr>
        <p:pic>
          <p:nvPicPr>
            <p:cNvPr id="146" name="pasted-image.tiff" descr="pasted-image.tif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39700" y="165100"/>
              <a:ext cx="4484108" cy="44841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63508" cy="4814308"/>
            </a:xfrm>
            <a:prstGeom prst="rect">
              <a:avLst/>
            </a:prstGeom>
            <a:effectLst/>
          </p:spPr>
        </p:pic>
      </p:grpSp>
      <p:grpSp>
        <p:nvGrpSpPr>
          <p:cNvPr id="150" name="pasted-image.tiff"/>
          <p:cNvGrpSpPr/>
          <p:nvPr/>
        </p:nvGrpSpPr>
        <p:grpSpPr>
          <a:xfrm>
            <a:off x="6621890" y="4928546"/>
            <a:ext cx="4763508" cy="4814308"/>
            <a:chOff x="0" y="0"/>
            <a:chExt cx="4763507" cy="4814307"/>
          </a:xfrm>
        </p:grpSpPr>
        <p:pic>
          <p:nvPicPr>
            <p:cNvPr id="149" name="pasted-image.tiff" descr="pasted-image.tif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39700" y="165100"/>
              <a:ext cx="4484108" cy="448410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pasted-image.tiff" descr="pasted-image.tiff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763508" cy="481430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3"/>
      <p:bldP build="whole" bldLvl="1" animBg="1" rev="0" advAuto="0" spid="144" grpId="2"/>
      <p:bldP build="whole" bldLvl="1" animBg="1" rev="0" advAuto="0" spid="141" grpId="1"/>
      <p:bldP build="whole" bldLvl="1" animBg="1" rev="0" advAuto="0" spid="150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53" name="1.deviceorientation…"/>
          <p:cNvSpPr txBox="1"/>
          <p:nvPr/>
        </p:nvSpPr>
        <p:spPr>
          <a:xfrm>
            <a:off x="769328" y="2873121"/>
            <a:ext cx="11734615" cy="5382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1.deviceorientation 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设备的物理方向信息，表示为一系列本地坐标系的旋角。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2.devicemotion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提供设备的加速信息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3.compassneedscalibration</a:t>
            </a:r>
          </a:p>
          <a:p>
            <a:pPr algn="l">
              <a:lnSpc>
                <a:spcPct val="120000"/>
              </a:lnSpc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 用于通知Web站点使用罗盘信息校准上述事件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